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  <a:srgbClr val="B2B2B2"/>
    <a:srgbClr val="FF0000"/>
    <a:srgbClr val="00CC00"/>
    <a:srgbClr val="FF33CC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4BB86-5913-41F8-87F9-FAC8539D21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6FB12-6962-4F24-AB2C-CB72D001FF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1E745-78E1-43A6-A092-B755B1FC56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1E5BB-D2C7-4282-9B26-12A1574952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66859-9D87-4D78-B06F-99728B9222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DBEC1-B8BA-4B8C-919B-A97D6E8B05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20A50-7C05-4B2C-A034-AA33F58C50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20229-EA8B-493A-B41B-BAB69E7D1E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321B8-E213-4DF6-8BE2-030FB7BF56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B8F66-9466-4642-A26B-13F6609DE1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21F2A-00FE-4B29-B583-B38C664E92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E9EF50-C885-4F7F-AD9E-4F1921E044A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imgres?imgurl=http://www.bbc.co.uk/herefordandworcester/content/images/2007/02/28/red_phonebox_203_203x152.jpg&amp;imgrefurl=http://www.bbc.co.uk/herefordandworcester/content/articles/2007/02/28/uses_for_phonebox_feature.shtml&amp;usg=__WC4uPns8hK0vvUpQ-2dgbLiSUCU=&amp;h=152&amp;w=203&amp;sz=13&amp;hl=en&amp;start=20&amp;zoom=1&amp;um=1&amp;itbs=1&amp;tbnid=JDXPUQIOBlruMM:&amp;tbnh=79&amp;tbnw=105&amp;prev=/search%3Fq%3Dphonebox%26um%3D1%26hl%3Den%26safe%3Dactive%26biw%3D1004%26bih%3D610%26tbm%3Disch&amp;ei=6G_fTZ6xJsnTsgaF9szLB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imgres?imgurl=http://mocakive.comlu.com/gallery/1.jpg&amp;imgrefurl=http://mocakive.comlu.com/index.php%3Fid%3Dalliteration&amp;usg=__PcG7p_JYlL3MtlrOBoDOxr7BBoo=&amp;h=400&amp;w=400&amp;sz=51&amp;hl=en&amp;start=11&amp;zoom=1&amp;um=1&amp;itbs=1&amp;tbnid=0Jcbqu-d98fSZM:&amp;tbnh=124&amp;tbnw=124&amp;prev=/search%3Fq%3Dalliteration%26um%3D1%26hl%3Den%26safe%3Dactive%26biw%3D1004%26bih%3D610%26tbm%3Disch&amp;ei=Dm_fTcDpJMnatAa_2vS6B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Literary Devices Recap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Repetition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When a word is repeated more than once deliberately.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r>
              <a:rPr lang="en-GB" u="sng"/>
              <a:t>Examples </a:t>
            </a:r>
          </a:p>
          <a:p>
            <a:pPr>
              <a:lnSpc>
                <a:spcPct val="90000"/>
              </a:lnSpc>
            </a:pPr>
            <a:r>
              <a:rPr lang="en-GB"/>
              <a:t>When we are put in the LRC we are bored, bored, bored!</a:t>
            </a:r>
          </a:p>
          <a:p>
            <a:pPr>
              <a:lnSpc>
                <a:spcPct val="90000"/>
              </a:lnSpc>
            </a:pPr>
            <a:r>
              <a:rPr lang="en-GB"/>
              <a:t>You can try harder, you can do more revision, you can easily make it to a level 5.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  <p:pic>
        <p:nvPicPr>
          <p:cNvPr id="10245" name="Picture 5" descr="repetition_poster_example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5325" y="0"/>
            <a:ext cx="2098675" cy="157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List of three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Sometimes called ‘tripling’</a:t>
            </a:r>
          </a:p>
          <a:p>
            <a:r>
              <a:rPr lang="en-GB" sz="2800"/>
              <a:t>When a list of three things is used.</a:t>
            </a:r>
          </a:p>
          <a:p>
            <a:endParaRPr lang="en-GB" sz="2800"/>
          </a:p>
          <a:p>
            <a:pPr>
              <a:buFontTx/>
              <a:buNone/>
            </a:pPr>
            <a:r>
              <a:rPr lang="en-GB" sz="2800" u="sng"/>
              <a:t>Examples</a:t>
            </a:r>
          </a:p>
          <a:p>
            <a:r>
              <a:rPr lang="en-GB" sz="2800"/>
              <a:t>A Mars a day helps you work, rest and play.</a:t>
            </a:r>
          </a:p>
          <a:p>
            <a:r>
              <a:rPr lang="en-GB" sz="2800"/>
              <a:t>I feel tired, lonely and depressed.</a:t>
            </a:r>
          </a:p>
          <a:p>
            <a:r>
              <a:rPr lang="en-GB" sz="2800"/>
              <a:t>The room was dark, the door squeaked open and the mysterious man entered.</a:t>
            </a:r>
          </a:p>
          <a:p>
            <a:endParaRPr lang="en-GB" sz="2800"/>
          </a:p>
        </p:txBody>
      </p:sp>
      <p:pic>
        <p:nvPicPr>
          <p:cNvPr id="12293" name="Picture 5" descr="three-fing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8150" y="0"/>
            <a:ext cx="2355850" cy="314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Onomatopoeia</a:t>
            </a:r>
            <a:r>
              <a:rPr lang="en-GB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When the words sound like what they are describing.</a:t>
            </a:r>
          </a:p>
          <a:p>
            <a:endParaRPr lang="en-GB"/>
          </a:p>
          <a:p>
            <a:pPr>
              <a:buFontTx/>
              <a:buNone/>
            </a:pPr>
            <a:r>
              <a:rPr lang="en-GB" u="sng"/>
              <a:t>Examples</a:t>
            </a:r>
          </a:p>
          <a:p>
            <a:r>
              <a:rPr lang="en-GB"/>
              <a:t>Zoom </a:t>
            </a:r>
            <a:r>
              <a:rPr lang="en-GB" i="1"/>
              <a:t>or</a:t>
            </a:r>
            <a:r>
              <a:rPr lang="en-GB"/>
              <a:t> bang.</a:t>
            </a:r>
          </a:p>
          <a:p>
            <a:r>
              <a:rPr lang="en-GB"/>
              <a:t>The cow mooed.</a:t>
            </a:r>
          </a:p>
          <a:p>
            <a:r>
              <a:rPr lang="en-GB"/>
              <a:t>The door slammed shut.</a:t>
            </a:r>
          </a:p>
          <a:p>
            <a:endParaRPr lang="en-GB"/>
          </a:p>
        </p:txBody>
      </p:sp>
      <p:pic>
        <p:nvPicPr>
          <p:cNvPr id="13317" name="Picture 5" descr="spla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2565400"/>
            <a:ext cx="2990850" cy="2109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Oxymoron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When two opposites are put right next to eachother.</a:t>
            </a:r>
          </a:p>
          <a:p>
            <a:endParaRPr lang="en-GB"/>
          </a:p>
          <a:p>
            <a:pPr>
              <a:buFontTx/>
              <a:buNone/>
            </a:pPr>
            <a:r>
              <a:rPr lang="en-GB" u="sng"/>
              <a:t>Examples</a:t>
            </a:r>
          </a:p>
          <a:p>
            <a:r>
              <a:rPr lang="en-GB"/>
              <a:t>Smart casual.</a:t>
            </a:r>
          </a:p>
          <a:p>
            <a:r>
              <a:rPr lang="en-GB"/>
              <a:t>This dark chocolate is bittersweet.</a:t>
            </a:r>
          </a:p>
          <a:p>
            <a:r>
              <a:rPr lang="en-GB"/>
              <a:t>In a state of melancholy madness.</a:t>
            </a:r>
          </a:p>
        </p:txBody>
      </p:sp>
      <p:pic>
        <p:nvPicPr>
          <p:cNvPr id="14341" name="Picture 5" descr="oxymo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420938"/>
            <a:ext cx="2841625" cy="188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Literary devices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Often, texts are full of these. You should try to use them in your own writing as they create effects for the reader, a </a:t>
            </a:r>
            <a:r>
              <a:rPr lang="en-GB">
                <a:solidFill>
                  <a:srgbClr val="00CC00"/>
                </a:solidFill>
              </a:rPr>
              <a:t>level 6</a:t>
            </a:r>
            <a:r>
              <a:rPr lang="en-GB"/>
              <a:t> skill!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If you spot them in your analysis, and analyse the effect they have on the reader, this is also a </a:t>
            </a:r>
            <a:r>
              <a:rPr lang="en-GB">
                <a:solidFill>
                  <a:srgbClr val="00CC00"/>
                </a:solidFill>
              </a:rPr>
              <a:t>level 6</a:t>
            </a:r>
            <a:r>
              <a:rPr lang="en-GB"/>
              <a:t> reading skill.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Task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4800"/>
              <a:t>Fill in the table.</a:t>
            </a:r>
          </a:p>
          <a:p>
            <a:pPr algn="ctr">
              <a:buFontTx/>
              <a:buNone/>
            </a:pPr>
            <a:endParaRPr lang="en-GB" sz="4800"/>
          </a:p>
          <a:p>
            <a:pPr algn="ctr">
              <a:buFontTx/>
              <a:buNone/>
            </a:pPr>
            <a:r>
              <a:rPr lang="en-GB"/>
              <a:t>Focus on the effect on the reader, and why the writer would include this.</a:t>
            </a:r>
          </a:p>
          <a:p>
            <a:pPr algn="ctr"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/>
              <a:t>Remember </a:t>
            </a:r>
            <a:r>
              <a:rPr lang="en-GB" u="sng"/>
              <a:t>you are the reader</a:t>
            </a:r>
            <a:r>
              <a:rPr lang="en-GB"/>
              <a:t>, so however this effects you is correct!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Task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Write a sentence with an example of each of the literary devices you have learned today.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Make sure they </a:t>
            </a:r>
            <a:r>
              <a:rPr lang="en-GB" i="1"/>
              <a:t>work</a:t>
            </a:r>
            <a:r>
              <a:rPr lang="en-GB"/>
              <a:t> – I could say that ‘Love is a red phone box’ is a metaphor, but it doesn’t </a:t>
            </a:r>
            <a:r>
              <a:rPr lang="en-GB" i="1"/>
              <a:t>work</a:t>
            </a:r>
            <a:r>
              <a:rPr lang="en-GB"/>
              <a:t> really because there are no links between love and phoneboxes!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372225" y="188913"/>
            <a:ext cx="2592388" cy="136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56213" y="260350"/>
            <a:ext cx="4356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/>
              <a:t>   I     U?</a:t>
            </a:r>
          </a:p>
        </p:txBody>
      </p:sp>
      <p:pic>
        <p:nvPicPr>
          <p:cNvPr id="17415" name="Picture 7" descr="ANd9GcTOHxxj7fZ4DHn6I_TO4Cp8zLnML59dF-ok_QRBnYL14CHL1HXNfnNQzp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404813"/>
            <a:ext cx="1000125" cy="75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Review</a:t>
            </a:r>
            <a:r>
              <a:rPr lang="en-GB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23975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u="sng"/>
              <a:t>What is this example and how does it effect the  reader?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03350" y="3644900"/>
            <a:ext cx="67691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The trees whispered as she ran through the forest.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19250" y="3860800"/>
            <a:ext cx="67691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She looked as if she was dead.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619250" y="3860800"/>
            <a:ext cx="67691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He looked like my Uncle Vinny!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258888" y="3429000"/>
            <a:ext cx="67691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The tap was dripping.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258888" y="3284538"/>
            <a:ext cx="67691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The creepy old codger was sneaky, weird and sinister…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258888" y="3141663"/>
            <a:ext cx="67691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Smash! The milk was all over the floor.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403350" y="3141663"/>
            <a:ext cx="67691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The boy was scared.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403350" y="3284538"/>
            <a:ext cx="67691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I don’t like her, I don’t like her ideas and I certainly don’t like her attitude!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31913" y="3284538"/>
            <a:ext cx="67691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The bumble bees buzzed around.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476375" y="3141663"/>
            <a:ext cx="67691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The grandfather clock stood proudly in the hallway.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403350" y="3141663"/>
            <a:ext cx="67691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/>
              <a:t>We have a love hate relationship!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Connector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6000"/>
              <a:t>How many literary devices can you think 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16113"/>
            <a:ext cx="8229600" cy="1143000"/>
          </a:xfrm>
        </p:spPr>
        <p:txBody>
          <a:bodyPr/>
          <a:lstStyle/>
          <a:p>
            <a:r>
              <a:rPr lang="en-GB" sz="4000" u="sng">
                <a:solidFill>
                  <a:srgbClr val="00CC00"/>
                </a:solidFill>
              </a:rPr>
              <a:t>LO –</a:t>
            </a:r>
            <a:r>
              <a:rPr lang="en-GB" sz="4000"/>
              <a:t> </a:t>
            </a:r>
            <a:br>
              <a:rPr lang="en-GB" sz="4000"/>
            </a:br>
            <a:r>
              <a:rPr lang="en-GB" sz="4000">
                <a:solidFill>
                  <a:schemeClr val="accent2"/>
                </a:solidFill>
              </a:rPr>
              <a:t>All</a:t>
            </a:r>
            <a:r>
              <a:rPr lang="en-GB" sz="4000"/>
              <a:t> will learn what literary devices are</a:t>
            </a:r>
            <a:br>
              <a:rPr lang="en-GB" sz="4000"/>
            </a:br>
            <a:r>
              <a:rPr lang="en-GB" sz="4000">
                <a:solidFill>
                  <a:srgbClr val="CC99FF"/>
                </a:solidFill>
              </a:rPr>
              <a:t>Most</a:t>
            </a:r>
            <a:r>
              <a:rPr lang="en-GB" sz="4000"/>
              <a:t> will learn why a writer uses them</a:t>
            </a:r>
            <a:br>
              <a:rPr lang="en-GB" sz="4000"/>
            </a:br>
            <a:r>
              <a:rPr lang="en-GB" sz="4000">
                <a:solidFill>
                  <a:srgbClr val="FF33CC"/>
                </a:solidFill>
              </a:rPr>
              <a:t>Some</a:t>
            </a:r>
            <a:r>
              <a:rPr lang="en-GB" sz="4000"/>
              <a:t> will be able to use them for effect in their own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>
                <a:solidFill>
                  <a:srgbClr val="CC99FF"/>
                </a:solidFill>
              </a:rPr>
              <a:t>Big Picture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6000"/>
              <a:t>You will </a:t>
            </a:r>
            <a:r>
              <a:rPr lang="en-GB" sz="6000">
                <a:solidFill>
                  <a:srgbClr val="FF0000"/>
                </a:solidFill>
              </a:rPr>
              <a:t>always</a:t>
            </a:r>
            <a:r>
              <a:rPr lang="en-GB" sz="6000"/>
              <a:t> need to know these in English, even if you choose to study it at University!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u="sng">
                <a:solidFill>
                  <a:srgbClr val="009900"/>
                </a:solidFill>
              </a:rPr>
              <a:t>Key Words –</a:t>
            </a:r>
            <a:r>
              <a:rPr lang="en-GB" sz="3200" u="sng">
                <a:solidFill>
                  <a:srgbClr val="00CC00"/>
                </a:solidFill>
              </a:rPr>
              <a:t> </a:t>
            </a:r>
            <a:r>
              <a:rPr lang="en-GB" sz="3200" u="sng">
                <a:solidFill>
                  <a:srgbClr val="FF33CC"/>
                </a:solidFill>
              </a:rPr>
              <a:t>copy these, and leave a space of about three lines in between each one!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Simile</a:t>
            </a:r>
          </a:p>
          <a:p>
            <a:pPr>
              <a:lnSpc>
                <a:spcPct val="90000"/>
              </a:lnSpc>
            </a:pPr>
            <a:r>
              <a:rPr lang="en-GB"/>
              <a:t>Metaphor</a:t>
            </a:r>
          </a:p>
          <a:p>
            <a:pPr>
              <a:lnSpc>
                <a:spcPct val="90000"/>
              </a:lnSpc>
            </a:pPr>
            <a:r>
              <a:rPr lang="en-GB"/>
              <a:t>Personification</a:t>
            </a:r>
          </a:p>
          <a:p>
            <a:pPr>
              <a:lnSpc>
                <a:spcPct val="90000"/>
              </a:lnSpc>
            </a:pPr>
            <a:r>
              <a:rPr lang="en-GB"/>
              <a:t>Alliteration</a:t>
            </a:r>
          </a:p>
          <a:p>
            <a:pPr>
              <a:lnSpc>
                <a:spcPct val="90000"/>
              </a:lnSpc>
            </a:pPr>
            <a:r>
              <a:rPr lang="en-GB"/>
              <a:t>Repetition</a:t>
            </a:r>
          </a:p>
          <a:p>
            <a:pPr>
              <a:lnSpc>
                <a:spcPct val="90000"/>
              </a:lnSpc>
            </a:pPr>
            <a:r>
              <a:rPr lang="en-GB"/>
              <a:t>List of three / tripling</a:t>
            </a:r>
          </a:p>
          <a:p>
            <a:pPr>
              <a:lnSpc>
                <a:spcPct val="90000"/>
              </a:lnSpc>
            </a:pPr>
            <a:r>
              <a:rPr lang="en-GB"/>
              <a:t>Onomatopoeia</a:t>
            </a:r>
          </a:p>
          <a:p>
            <a:pPr>
              <a:lnSpc>
                <a:spcPct val="90000"/>
              </a:lnSpc>
            </a:pPr>
            <a:r>
              <a:rPr lang="en-GB"/>
              <a:t>Oxymoron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Simile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When you use </a:t>
            </a:r>
            <a:r>
              <a:rPr lang="en-GB">
                <a:solidFill>
                  <a:srgbClr val="00CC00"/>
                </a:solidFill>
              </a:rPr>
              <a:t>like</a:t>
            </a:r>
            <a:r>
              <a:rPr lang="en-GB"/>
              <a:t> or </a:t>
            </a:r>
            <a:r>
              <a:rPr lang="en-GB">
                <a:solidFill>
                  <a:srgbClr val="00CC00"/>
                </a:solidFill>
              </a:rPr>
              <a:t>as</a:t>
            </a:r>
            <a:r>
              <a:rPr lang="en-GB"/>
              <a:t> to compare something.</a:t>
            </a:r>
          </a:p>
          <a:p>
            <a:endParaRPr lang="en-GB"/>
          </a:p>
          <a:p>
            <a:pPr>
              <a:buFontTx/>
              <a:buNone/>
            </a:pPr>
            <a:r>
              <a:rPr lang="en-GB" u="sng"/>
              <a:t>Examples</a:t>
            </a:r>
          </a:p>
          <a:p>
            <a:r>
              <a:rPr lang="en-GB"/>
              <a:t>As tough as old leather</a:t>
            </a:r>
          </a:p>
          <a:p>
            <a:r>
              <a:rPr lang="en-GB"/>
              <a:t>As blue as the sea</a:t>
            </a:r>
          </a:p>
          <a:p>
            <a:r>
              <a:rPr lang="en-GB"/>
              <a:t>It felt like I had dropped a ten tonne weight on my little toe!</a:t>
            </a:r>
          </a:p>
        </p:txBody>
      </p:sp>
      <p:pic>
        <p:nvPicPr>
          <p:cNvPr id="7173" name="Picture 5" descr="wq_sen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349500"/>
            <a:ext cx="241935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Metaphor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This is when you say something is something else.</a:t>
            </a:r>
          </a:p>
          <a:p>
            <a:endParaRPr lang="en-GB"/>
          </a:p>
          <a:p>
            <a:pPr>
              <a:buFontTx/>
              <a:buNone/>
            </a:pPr>
            <a:r>
              <a:rPr lang="en-GB" u="sng"/>
              <a:t>Examples</a:t>
            </a:r>
          </a:p>
          <a:p>
            <a:r>
              <a:rPr lang="en-GB"/>
              <a:t>She has a heart of stone</a:t>
            </a:r>
          </a:p>
          <a:p>
            <a:r>
              <a:rPr lang="en-GB"/>
              <a:t>Juliet is the sun</a:t>
            </a:r>
          </a:p>
          <a:p>
            <a:r>
              <a:rPr lang="en-GB"/>
              <a:t>I’m boiling</a:t>
            </a:r>
          </a:p>
          <a:p>
            <a:endParaRPr lang="en-GB"/>
          </a:p>
        </p:txBody>
      </p:sp>
      <p:pic>
        <p:nvPicPr>
          <p:cNvPr id="8197" name="Picture 5" descr="1340171680_92e28aa4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4292600"/>
            <a:ext cx="2813050" cy="2109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Personification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This is when you give something a human quality, when it’s not human.</a:t>
            </a:r>
          </a:p>
          <a:p>
            <a:endParaRPr lang="en-GB"/>
          </a:p>
          <a:p>
            <a:pPr>
              <a:buFontTx/>
              <a:buNone/>
            </a:pPr>
            <a:r>
              <a:rPr lang="en-GB" u="sng"/>
              <a:t>Examples</a:t>
            </a:r>
          </a:p>
          <a:p>
            <a:r>
              <a:rPr lang="en-GB"/>
              <a:t>The sun smiled down on the people</a:t>
            </a:r>
          </a:p>
          <a:p>
            <a:r>
              <a:rPr lang="en-GB"/>
              <a:t>The computer hates me</a:t>
            </a:r>
          </a:p>
          <a:p>
            <a:r>
              <a:rPr lang="en-GB"/>
              <a:t>She could tell that the wind was angry</a:t>
            </a:r>
          </a:p>
        </p:txBody>
      </p:sp>
      <p:pic>
        <p:nvPicPr>
          <p:cNvPr id="9221" name="Picture 5" descr="istockphoto_9990476-smiling-s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93850" cy="159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Alliteration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This is when the same sound is repeated in a phrase.</a:t>
            </a:r>
          </a:p>
          <a:p>
            <a:endParaRPr lang="en-GB"/>
          </a:p>
          <a:p>
            <a:pPr>
              <a:buFontTx/>
              <a:buNone/>
            </a:pPr>
            <a:r>
              <a:rPr lang="en-GB" u="sng"/>
              <a:t>Examples</a:t>
            </a:r>
          </a:p>
          <a:p>
            <a:r>
              <a:rPr lang="en-GB"/>
              <a:t>Creepy crawlies</a:t>
            </a:r>
          </a:p>
          <a:p>
            <a:r>
              <a:rPr lang="en-GB"/>
              <a:t>Slimy slithering snake</a:t>
            </a:r>
          </a:p>
          <a:p>
            <a:r>
              <a:rPr lang="en-GB"/>
              <a:t>Breaking ebb of the beautiful ocean</a:t>
            </a:r>
          </a:p>
        </p:txBody>
      </p:sp>
      <p:pic>
        <p:nvPicPr>
          <p:cNvPr id="11269" name="Picture 5" descr="ANd9GcQhmJcxbY-bG1iFvQrIhlBWlwx0sIu87GHBTwP-2LNirw__NYPBIecx1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378075"/>
            <a:ext cx="2303463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608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Comic Sans MS</vt:lpstr>
      <vt:lpstr>Default Design</vt:lpstr>
      <vt:lpstr>Literary Devices Recap</vt:lpstr>
      <vt:lpstr>Connector</vt:lpstr>
      <vt:lpstr>LO –  All will learn what literary devices are Most will learn why a writer uses them Some will be able to use them for effect in their own writing</vt:lpstr>
      <vt:lpstr>Big Picture</vt:lpstr>
      <vt:lpstr>Key Words – copy these, and leave a space of about three lines in between each one!</vt:lpstr>
      <vt:lpstr>Simile</vt:lpstr>
      <vt:lpstr>Metaphor</vt:lpstr>
      <vt:lpstr>Personification</vt:lpstr>
      <vt:lpstr>Alliteration</vt:lpstr>
      <vt:lpstr>Repetition</vt:lpstr>
      <vt:lpstr>List of three</vt:lpstr>
      <vt:lpstr>Onomatopoeia </vt:lpstr>
      <vt:lpstr>Oxymoron</vt:lpstr>
      <vt:lpstr>Literary devices</vt:lpstr>
      <vt:lpstr>Task</vt:lpstr>
      <vt:lpstr>Task 2</vt:lpstr>
      <vt:lpstr>Review 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Devices Recap</dc:title>
  <dc:creator>arumblelow</dc:creator>
  <cp:lastModifiedBy>arumblelow</cp:lastModifiedBy>
  <cp:revision>2</cp:revision>
  <dcterms:created xsi:type="dcterms:W3CDTF">2011-05-26T07:12:37Z</dcterms:created>
  <dcterms:modified xsi:type="dcterms:W3CDTF">2012-02-20T08:17:10Z</dcterms:modified>
</cp:coreProperties>
</file>