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51" autoAdjust="0"/>
  </p:normalViewPr>
  <p:slideViewPr>
    <p:cSldViewPr>
      <p:cViewPr varScale="1">
        <p:scale>
          <a:sx n="66" d="100"/>
          <a:sy n="6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C424-31E1-458B-85BE-F25FD31BDD0C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B7EC8-B004-4C1F-8F8D-5221CD4A8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Exploding quotes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 you know that the star is pretty?</a:t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844824"/>
            <a:ext cx="5410944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Twinkle, twinkle little star, </a:t>
            </a:r>
          </a:p>
          <a:p>
            <a:pPr>
              <a:buNone/>
            </a:pPr>
            <a:r>
              <a:rPr lang="en-GB" dirty="0" smtClean="0"/>
              <a:t>How I wonder what you are!</a:t>
            </a:r>
          </a:p>
          <a:p>
            <a:pPr>
              <a:buNone/>
            </a:pPr>
            <a:r>
              <a:rPr lang="en-GB" dirty="0" smtClean="0"/>
              <a:t>Up above the world so high, </a:t>
            </a:r>
          </a:p>
          <a:p>
            <a:pPr>
              <a:buNone/>
            </a:pPr>
            <a:r>
              <a:rPr lang="en-GB" dirty="0" smtClean="0"/>
              <a:t>Like a diamond in the sky!</a:t>
            </a:r>
          </a:p>
          <a:p>
            <a:pPr>
              <a:buNone/>
            </a:pPr>
            <a:r>
              <a:rPr lang="en-GB" dirty="0" smtClean="0"/>
              <a:t>Twinkle, twinkle little star, </a:t>
            </a:r>
          </a:p>
          <a:p>
            <a:pPr>
              <a:buNone/>
            </a:pPr>
            <a:r>
              <a:rPr lang="en-GB" dirty="0" smtClean="0"/>
              <a:t>How I wonder what you are!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Quote exploded!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4800" u="sng" dirty="0" smtClean="0"/>
              <a:t>Task</a:t>
            </a:r>
          </a:p>
          <a:p>
            <a:pPr algn="ctr">
              <a:buNone/>
            </a:pPr>
            <a:r>
              <a:rPr lang="en-GB" dirty="0" smtClean="0"/>
              <a:t>Re-write your PEAS paragraph</a:t>
            </a:r>
          </a:p>
          <a:p>
            <a:pPr algn="ctr">
              <a:buNone/>
            </a:pPr>
            <a:r>
              <a:rPr lang="en-GB" i="1" dirty="0" smtClean="0"/>
              <a:t>You can pick a new quote if you like.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u="sng" dirty="0" smtClean="0"/>
              <a:t>Mini review</a:t>
            </a:r>
          </a:p>
          <a:p>
            <a:pPr algn="ctr">
              <a:buNone/>
            </a:pPr>
            <a:r>
              <a:rPr lang="en-GB" dirty="0" smtClean="0"/>
              <a:t>Is your analysis better?</a:t>
            </a:r>
          </a:p>
          <a:p>
            <a:pPr algn="ctr">
              <a:buNone/>
            </a:pPr>
            <a:r>
              <a:rPr lang="en-GB" dirty="0" smtClean="0"/>
              <a:t>Was it easier?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b="1" u="sng" dirty="0" smtClean="0"/>
              <a:t>Connotations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The best way to make sure you are analysing the language is to learn this word!</a:t>
            </a:r>
          </a:p>
          <a:p>
            <a:endParaRPr lang="en-GB" dirty="0" smtClean="0"/>
          </a:p>
          <a:p>
            <a:r>
              <a:rPr lang="en-GB" dirty="0" smtClean="0"/>
              <a:t>It is really simple to use and can give your analysis a real burst!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Connotations – Copy this!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Connotations are the things you think about when you hear a word/see a picture/think of something.</a:t>
            </a:r>
          </a:p>
          <a:p>
            <a:endParaRPr lang="en-GB" dirty="0" smtClean="0"/>
          </a:p>
          <a:p>
            <a:r>
              <a:rPr lang="en-GB" dirty="0" smtClean="0"/>
              <a:t>For example – the connotations of the colour ‘pink’ are girls, flowers, Barbie Dolls... Anything else?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Connotations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4644">
                <a:tc>
                  <a:txBody>
                    <a:bodyPr/>
                    <a:lstStyle/>
                    <a:p>
                      <a:r>
                        <a:rPr lang="en-GB" dirty="0" smtClean="0"/>
                        <a:t>Word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Connotations </a:t>
                      </a:r>
                      <a:endParaRPr lang="en-GB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en-GB" dirty="0" smtClean="0"/>
                        <a:t>Yellow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en-GB" dirty="0" smtClean="0"/>
                        <a:t>Trees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en-GB" dirty="0" smtClean="0"/>
                        <a:t>Babies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en-GB" dirty="0" smtClean="0"/>
                        <a:t>America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en-GB" dirty="0" smtClean="0"/>
                        <a:t>Stench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en-GB" dirty="0" smtClean="0"/>
                        <a:t>Aroma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en-GB" dirty="0" smtClean="0"/>
                        <a:t>!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How to use ‘Connotations’ in your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Pick out some key words in your quote – if it’s a metaphor/simile, what has the writer compared it to?</a:t>
            </a:r>
          </a:p>
          <a:p>
            <a:endParaRPr lang="en-GB" dirty="0" smtClean="0"/>
          </a:p>
          <a:p>
            <a:r>
              <a:rPr lang="en-GB" dirty="0" smtClean="0"/>
              <a:t>Start your analysis with ‘the connotations of the word ... are ...’</a:t>
            </a:r>
          </a:p>
          <a:p>
            <a:endParaRPr lang="en-GB" dirty="0" smtClean="0"/>
          </a:p>
          <a:p>
            <a:r>
              <a:rPr lang="en-GB" dirty="0" smtClean="0"/>
              <a:t>How easy is that?!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Example PEAS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I know the star is pretty because the writer describes it in a positive way. </a:t>
            </a:r>
            <a:r>
              <a:rPr lang="en-GB" dirty="0" err="1" smtClean="0"/>
              <a:t>He/She</a:t>
            </a:r>
            <a:r>
              <a:rPr lang="en-GB" dirty="0" smtClean="0"/>
              <a:t> says it’s ‘like a diamond’. A simile has been used. the connotations of a ‘diamond’ are that it is sparkly, luxurious and a jewel. This makes me think it’s definitely pretty. On the other hand, diamonds are very rare so the writer might mean he has never seen anything like this before.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r>
              <a:rPr lang="en-GB" dirty="0" smtClean="0"/>
              <a:t>Using the same nursery rhyme we exploded earlier, answer this question with PEAS.</a:t>
            </a:r>
          </a:p>
          <a:p>
            <a:pPr algn="ctr">
              <a:buNone/>
            </a:pPr>
            <a:r>
              <a:rPr lang="en-GB" u="sng" dirty="0" smtClean="0"/>
              <a:t>How do you know the writer is shocked by the star?</a:t>
            </a:r>
          </a:p>
          <a:p>
            <a:pPr algn="ctr">
              <a:buNone/>
            </a:pPr>
            <a:r>
              <a:rPr lang="en-GB" dirty="0" smtClean="0"/>
              <a:t>Analysis is key – you must use ‘connotations’ and make sure your analysis </a:t>
            </a:r>
            <a:r>
              <a:rPr lang="en-GB" smtClean="0"/>
              <a:t>is </a:t>
            </a:r>
            <a:r>
              <a:rPr lang="en-GB" smtClean="0"/>
              <a:t>the </a:t>
            </a:r>
            <a:r>
              <a:rPr lang="en-GB" dirty="0" smtClean="0"/>
              <a:t>longest bit of the PEAS.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u="sng" dirty="0" smtClean="0"/>
              <a:t>Connector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/>
              <a:t>Which is the hardest part of PEAS?</a:t>
            </a:r>
          </a:p>
          <a:p>
            <a:pPr algn="ctr">
              <a:buNone/>
            </a:pPr>
            <a:endParaRPr lang="en-GB" sz="6000" dirty="0"/>
          </a:p>
          <a:p>
            <a:pPr algn="ctr">
              <a:buNone/>
            </a:pPr>
            <a:r>
              <a:rPr lang="en-GB" sz="6000" dirty="0" smtClean="0"/>
              <a:t>Think / Pair / Share</a:t>
            </a:r>
            <a:endParaRPr lang="en-GB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LO – to learn how to choose quotes wisely so analysis is easier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u="sng" dirty="0" smtClean="0"/>
              <a:t>Big picture</a:t>
            </a:r>
          </a:p>
          <a:p>
            <a:r>
              <a:rPr lang="en-GB" dirty="0" smtClean="0"/>
              <a:t>Exploding quotes</a:t>
            </a:r>
          </a:p>
          <a:p>
            <a:r>
              <a:rPr lang="en-GB" dirty="0" smtClean="0"/>
              <a:t>Using this to help with analysis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Everybody’s different!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GB" dirty="0" smtClean="0"/>
              <a:t>In English we can select evidence to prove what we say.</a:t>
            </a:r>
          </a:p>
          <a:p>
            <a:endParaRPr lang="en-GB" dirty="0" smtClean="0"/>
          </a:p>
          <a:p>
            <a:r>
              <a:rPr lang="en-GB" dirty="0" smtClean="0"/>
              <a:t> This is sometimes different evidence, but it doesn’t mean one person is wrong or right!</a:t>
            </a:r>
          </a:p>
          <a:p>
            <a:endParaRPr lang="en-GB" dirty="0"/>
          </a:p>
          <a:p>
            <a:r>
              <a:rPr lang="en-GB" dirty="0" smtClean="0"/>
              <a:t>Sometimes there is lots of evidence in the text, you have to make sure you select good quotes to analyse.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Have a look at this nursery rhyme: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5266928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Twinkle, twinkle little star, </a:t>
            </a:r>
          </a:p>
          <a:p>
            <a:pPr>
              <a:buNone/>
            </a:pPr>
            <a:r>
              <a:rPr lang="en-GB" dirty="0" smtClean="0"/>
              <a:t>How I wonder what you are!</a:t>
            </a:r>
          </a:p>
          <a:p>
            <a:pPr>
              <a:buNone/>
            </a:pPr>
            <a:r>
              <a:rPr lang="en-GB" dirty="0" smtClean="0"/>
              <a:t>Up above the world so high, </a:t>
            </a:r>
          </a:p>
          <a:p>
            <a:pPr>
              <a:buNone/>
            </a:pPr>
            <a:r>
              <a:rPr lang="en-GB" dirty="0" smtClean="0"/>
              <a:t>Like a diamond in the sky!</a:t>
            </a:r>
          </a:p>
          <a:p>
            <a:pPr>
              <a:buNone/>
            </a:pPr>
            <a:r>
              <a:rPr lang="en-GB" dirty="0" smtClean="0"/>
              <a:t>Twinkle, twinkle little star, </a:t>
            </a:r>
          </a:p>
          <a:p>
            <a:pPr>
              <a:buNone/>
            </a:pPr>
            <a:r>
              <a:rPr lang="en-GB" dirty="0" smtClean="0"/>
              <a:t>How I wonder what you are!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Imagine you had to write a PEAS answer to this: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600" dirty="0" smtClean="0">
                <a:solidFill>
                  <a:srgbClr val="FF0000"/>
                </a:solidFill>
              </a:rPr>
              <a:t>How do you know that the star is pretty?</a:t>
            </a:r>
          </a:p>
          <a:p>
            <a:pPr algn="ctr">
              <a:buNone/>
            </a:pPr>
            <a:endParaRPr lang="en-GB" sz="4400" dirty="0"/>
          </a:p>
          <a:p>
            <a:pPr algn="ctr">
              <a:buNone/>
            </a:pPr>
            <a:r>
              <a:rPr lang="en-GB" sz="4400" dirty="0" smtClean="0"/>
              <a:t>What quote would you choose?</a:t>
            </a:r>
          </a:p>
          <a:p>
            <a:pPr algn="ctr">
              <a:buNone/>
            </a:pPr>
            <a:r>
              <a:rPr lang="en-GB" sz="4400" dirty="0" smtClean="0"/>
              <a:t>Write your PEAS paragraph.</a:t>
            </a:r>
            <a:endParaRPr lang="en-GB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How do you know that the star is pretty?</a:t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844824"/>
            <a:ext cx="5410944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Twinkle, twinkle little star, </a:t>
            </a:r>
          </a:p>
          <a:p>
            <a:pPr>
              <a:buNone/>
            </a:pPr>
            <a:r>
              <a:rPr lang="en-GB" dirty="0" smtClean="0"/>
              <a:t>How I wonder what you are!</a:t>
            </a:r>
          </a:p>
          <a:p>
            <a:pPr>
              <a:buNone/>
            </a:pPr>
            <a:r>
              <a:rPr lang="en-GB" dirty="0" smtClean="0"/>
              <a:t>Up above the world so high, </a:t>
            </a:r>
          </a:p>
          <a:p>
            <a:pPr>
              <a:buNone/>
            </a:pPr>
            <a:r>
              <a:rPr lang="en-GB" dirty="0" smtClean="0"/>
              <a:t>Like a diamond in the sky!</a:t>
            </a:r>
          </a:p>
          <a:p>
            <a:pPr>
              <a:buNone/>
            </a:pPr>
            <a:r>
              <a:rPr lang="en-GB" dirty="0" smtClean="0"/>
              <a:t>Twinkle, twinkle little star, </a:t>
            </a:r>
          </a:p>
          <a:p>
            <a:pPr>
              <a:buNone/>
            </a:pPr>
            <a:r>
              <a:rPr lang="en-GB" dirty="0" smtClean="0"/>
              <a:t>How I wonder what you are!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u="sng" dirty="0" smtClean="0"/>
              <a:t>Let’s explode this nursery rhyme to find the best quote!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GB" dirty="0" smtClean="0"/>
              <a:t>We are not going to blow it up with a bomb!</a:t>
            </a:r>
          </a:p>
          <a:p>
            <a:endParaRPr lang="en-GB" dirty="0"/>
          </a:p>
          <a:p>
            <a:r>
              <a:rPr lang="en-GB" dirty="0" smtClean="0"/>
              <a:t>We are going to make notes to dissect it (pull it apart).</a:t>
            </a:r>
          </a:p>
          <a:p>
            <a:endParaRPr lang="en-GB" dirty="0"/>
          </a:p>
          <a:p>
            <a:r>
              <a:rPr lang="en-GB" dirty="0" smtClean="0"/>
              <a:t>These notes will help us with our analysis – let’s see if we can write better PEAS by exploding the nursery rhyme to find the best quote.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060848"/>
            <a:ext cx="4906888" cy="362900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Twinkle, twinkle little star, </a:t>
            </a:r>
          </a:p>
          <a:p>
            <a:pPr>
              <a:buNone/>
            </a:pPr>
            <a:r>
              <a:rPr lang="en-GB" dirty="0" smtClean="0"/>
              <a:t>How I wonder what you are!</a:t>
            </a:r>
          </a:p>
          <a:p>
            <a:pPr>
              <a:buNone/>
            </a:pPr>
            <a:r>
              <a:rPr lang="en-GB" dirty="0" smtClean="0"/>
              <a:t>Up above the world so high, </a:t>
            </a:r>
          </a:p>
          <a:p>
            <a:pPr>
              <a:buNone/>
            </a:pPr>
            <a:r>
              <a:rPr lang="en-GB" dirty="0" smtClean="0"/>
              <a:t>Like a diamond in the sky!</a:t>
            </a:r>
          </a:p>
          <a:p>
            <a:pPr>
              <a:buNone/>
            </a:pPr>
            <a:r>
              <a:rPr lang="en-GB" dirty="0" smtClean="0"/>
              <a:t>Twinkle, twinkle little star, </a:t>
            </a:r>
          </a:p>
          <a:p>
            <a:pPr>
              <a:buNone/>
            </a:pPr>
            <a:r>
              <a:rPr lang="en-GB" dirty="0" smtClean="0"/>
              <a:t>How I wonder what you are!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716016" y="2132856"/>
            <a:ext cx="93610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2564904"/>
            <a:ext cx="273630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520" y="1628800"/>
            <a:ext cx="36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This is repeated because it’s so shiny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1560" y="2060848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96136" y="620688"/>
            <a:ext cx="26642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Adjective little suggests it is small and cute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652120" y="1340768"/>
            <a:ext cx="144016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059832" y="2708920"/>
            <a:ext cx="136815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44016" y="2780928"/>
            <a:ext cx="176368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 person talking is not sure what they are looking at – they are amazed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763688" y="3212976"/>
            <a:ext cx="129614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23728" y="4365104"/>
            <a:ext cx="2448272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80312" y="1988840"/>
            <a:ext cx="158417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 simile – diamonds suggest that it is rare, precious and beautiful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427984" y="3645024"/>
            <a:ext cx="28803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23728" y="4941168"/>
            <a:ext cx="273630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716016" y="4437112"/>
            <a:ext cx="93610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059832" y="5013176"/>
            <a:ext cx="136815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03648" y="4437112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763688" y="2060848"/>
            <a:ext cx="36004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652120" y="1412776"/>
            <a:ext cx="1728192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516216" y="2708920"/>
            <a:ext cx="360040" cy="576064"/>
          </a:xfrm>
          <a:prstGeom prst="rect">
            <a:avLst/>
          </a:prstGeom>
          <a:noFill/>
          <a:ln w="920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084168" y="3789040"/>
            <a:ext cx="360040" cy="576064"/>
          </a:xfrm>
          <a:prstGeom prst="rect">
            <a:avLst/>
          </a:prstGeom>
          <a:noFill/>
          <a:ln w="920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444208" y="5013176"/>
            <a:ext cx="360040" cy="576064"/>
          </a:xfrm>
          <a:prstGeom prst="rect">
            <a:avLst/>
          </a:prstGeom>
          <a:noFill/>
          <a:ln w="920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236296" y="4581128"/>
            <a:ext cx="172819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Exclamation marks used to show the person speaking is shocked by the beauty</a:t>
            </a:r>
            <a:endParaRPr lang="en-GB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6948264" y="3356992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6444208" y="4293096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6732240" y="5517232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13" grpId="0" animBg="1"/>
      <p:bldP spid="14" grpId="0" animBg="1"/>
      <p:bldP spid="20" grpId="0" animBg="1"/>
      <p:bldP spid="26" grpId="0" animBg="1"/>
      <p:bldP spid="27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732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Exploding quotes</vt:lpstr>
      <vt:lpstr>Connector</vt:lpstr>
      <vt:lpstr>LO – to learn how to choose quotes wisely so analysis is easier</vt:lpstr>
      <vt:lpstr>Everybody’s different!</vt:lpstr>
      <vt:lpstr>Have a look at this nursery rhyme:</vt:lpstr>
      <vt:lpstr>Imagine you had to write a PEAS answer to this:</vt:lpstr>
      <vt:lpstr>How do you know that the star is pretty? </vt:lpstr>
      <vt:lpstr>Let’s explode this nursery rhyme to find the best quote!</vt:lpstr>
      <vt:lpstr>Slide 9</vt:lpstr>
      <vt:lpstr>How do you know that the star is pretty? </vt:lpstr>
      <vt:lpstr>Quote exploded!</vt:lpstr>
      <vt:lpstr>Connotations </vt:lpstr>
      <vt:lpstr>Connotations – Copy this!</vt:lpstr>
      <vt:lpstr>Connotations</vt:lpstr>
      <vt:lpstr>How to use ‘Connotations’ in your analysis</vt:lpstr>
      <vt:lpstr>Example PEAS </vt:lpstr>
      <vt:lpstr>REVIEW</vt:lpstr>
    </vt:vector>
  </TitlesOfParts>
  <Company>Agresso UK Lrd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Exploding quotes</dc:title>
  <dc:creator>Alysha</dc:creator>
  <cp:lastModifiedBy>arumblelow</cp:lastModifiedBy>
  <cp:revision>11</cp:revision>
  <dcterms:created xsi:type="dcterms:W3CDTF">2012-02-17T12:12:41Z</dcterms:created>
  <dcterms:modified xsi:type="dcterms:W3CDTF">2012-02-20T14:48:53Z</dcterms:modified>
</cp:coreProperties>
</file>