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62" r:id="rId6"/>
    <p:sldId id="259" r:id="rId7"/>
    <p:sldId id="263" r:id="rId8"/>
    <p:sldId id="260" r:id="rId9"/>
    <p:sldId id="264"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43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164C9D1A-5AD8-4785-AE2D-F8A547826A84}" type="datetimeFigureOut">
              <a:rPr lang="en-GB"/>
              <a:pPr>
                <a:defRPr/>
              </a:pPr>
              <a:t>17/03/2011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5C70D90A-EBA7-4CF0-8E59-45F6EF079D13}"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2864CA20-002B-4ED5-996E-09268525E86D}" type="datetimeFigureOut">
              <a:rPr lang="en-GB"/>
              <a:pPr>
                <a:defRPr/>
              </a:pPr>
              <a:t>17/03/2011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4E8C5A7-3641-4212-A53D-E15F4F251C2C}"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EF52AB5-8303-49C3-9EF7-B0415317820C}" type="datetimeFigureOut">
              <a:rPr lang="en-GB"/>
              <a:pPr>
                <a:defRPr/>
              </a:pPr>
              <a:t>17/03/2011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AA4C44BB-D257-4B17-A67B-D90FB0FC5609}"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CE491BD4-8333-4340-BDDA-FFA2C723333C}" type="datetimeFigureOut">
              <a:rPr lang="en-GB"/>
              <a:pPr>
                <a:defRPr/>
              </a:pPr>
              <a:t>17/03/2011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914DC9CC-C8A8-4FB1-92A7-DDEE4DC9AA53}"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328F2F7-1968-4334-8A27-E029941F70F3}" type="datetimeFigureOut">
              <a:rPr lang="en-GB"/>
              <a:pPr>
                <a:defRPr/>
              </a:pPr>
              <a:t>17/03/2011</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C22B80F2-AB0B-44D6-AA30-8241247E7CBE}"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A7325B83-1A31-45C4-B6B8-BF0AE882F944}" type="datetimeFigureOut">
              <a:rPr lang="en-GB"/>
              <a:pPr>
                <a:defRPr/>
              </a:pPr>
              <a:t>17/03/2011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E9828A9D-9ADF-43EE-A005-DB2287E7287A}"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B351168D-63BA-4D22-881A-3A6BBAC566D4}" type="datetimeFigureOut">
              <a:rPr lang="en-GB"/>
              <a:pPr>
                <a:defRPr/>
              </a:pPr>
              <a:t>17/03/2011</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B1E80AD2-E7B2-4713-BF53-43E53CB0676F}"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6B500197-ED67-486D-8CBD-492AB8AFCB38}" type="datetimeFigureOut">
              <a:rPr lang="en-GB"/>
              <a:pPr>
                <a:defRPr/>
              </a:pPr>
              <a:t>17/03/2011</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996B2661-0B7D-4636-B510-3D17DF6CB2F2}"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5444354-F1F5-4E29-A680-E1A225CE4052}" type="datetimeFigureOut">
              <a:rPr lang="en-GB"/>
              <a:pPr>
                <a:defRPr/>
              </a:pPr>
              <a:t>17/03/2011</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1D9C92B3-507A-49DB-951C-53D436A68F10}"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BCEE303-337A-4947-9646-18F4BFACE0AD}" type="datetimeFigureOut">
              <a:rPr lang="en-GB"/>
              <a:pPr>
                <a:defRPr/>
              </a:pPr>
              <a:t>17/03/2011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3827A3AA-E5F0-42C7-AED3-E1BA4D505B3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E21347A-6016-469F-84B4-1FB3CFE2F1EF}" type="datetimeFigureOut">
              <a:rPr lang="en-GB"/>
              <a:pPr>
                <a:defRPr/>
              </a:pPr>
              <a:t>17/03/2011</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B71B9B5C-BC9E-4667-A912-292F1F4E54DF}"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F9874B7A-ED8A-4C34-B45D-16F85F6C317D}" type="datetimeFigureOut">
              <a:rPr lang="en-GB"/>
              <a:pPr>
                <a:defRPr/>
              </a:pPr>
              <a:t>17/03/2011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D4EE7FB-130F-4AFC-BD8E-E4D75A451EE7}"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a:xfrm>
            <a:off x="684213" y="333375"/>
            <a:ext cx="7772400" cy="1727200"/>
          </a:xfrm>
        </p:spPr>
        <p:txBody>
          <a:bodyPr/>
          <a:lstStyle/>
          <a:p>
            <a:r>
              <a:rPr lang="en-GB" sz="5400" b="1" u="sng" smtClean="0">
                <a:latin typeface="Comic Sans MS" pitchFamily="66" charset="0"/>
              </a:rPr>
              <a:t>Loneliness in a World of Mass Connection </a:t>
            </a:r>
          </a:p>
        </p:txBody>
      </p:sp>
      <p:sp>
        <p:nvSpPr>
          <p:cNvPr id="13314" name="Subtitle 2"/>
          <p:cNvSpPr>
            <a:spLocks noGrp="1"/>
          </p:cNvSpPr>
          <p:nvPr>
            <p:ph type="subTitle" idx="1"/>
          </p:nvPr>
        </p:nvSpPr>
        <p:spPr>
          <a:xfrm>
            <a:off x="468313" y="3429000"/>
            <a:ext cx="8280400" cy="1752600"/>
          </a:xfrm>
        </p:spPr>
        <p:txBody>
          <a:bodyPr/>
          <a:lstStyle/>
          <a:p>
            <a:r>
              <a:rPr lang="en-GB" b="1" u="sng" smtClean="0">
                <a:solidFill>
                  <a:srgbClr val="0070C0"/>
                </a:solidFill>
                <a:latin typeface="Comic Sans MS" pitchFamily="66" charset="0"/>
              </a:rPr>
              <a:t>Question:</a:t>
            </a:r>
          </a:p>
          <a:p>
            <a:r>
              <a:rPr lang="en-GB" smtClean="0">
                <a:solidFill>
                  <a:srgbClr val="0070C0"/>
                </a:solidFill>
                <a:latin typeface="Comic Sans MS" pitchFamily="66" charset="0"/>
              </a:rPr>
              <a:t>Why can it be said that to some extent the title of the article is contradictory?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Content Placeholder 2"/>
          <p:cNvSpPr>
            <a:spLocks noGrp="1"/>
          </p:cNvSpPr>
          <p:nvPr>
            <p:ph idx="1"/>
          </p:nvPr>
        </p:nvSpPr>
        <p:spPr>
          <a:xfrm>
            <a:off x="250825" y="188913"/>
            <a:ext cx="8642350" cy="6669087"/>
          </a:xfrm>
        </p:spPr>
        <p:txBody>
          <a:bodyPr/>
          <a:lstStyle/>
          <a:p>
            <a:pPr>
              <a:buFont typeface="Arial" charset="0"/>
              <a:buNone/>
            </a:pPr>
            <a:r>
              <a:rPr lang="en-GB" sz="2700" smtClean="0">
                <a:latin typeface="Comic Sans MS" pitchFamily="66" charset="0"/>
              </a:rPr>
              <a:t>	Cell phone calls , text messages, e-mails, online social networks, chat rooms – there has never been a time when the means of communicating were so numerous and easy to come by. Yet, in this world of mass connection, many people – young and old – feel very lonely. Why?</a:t>
            </a:r>
          </a:p>
          <a:p>
            <a:pPr>
              <a:buFont typeface="Arial" charset="0"/>
              <a:buNone/>
            </a:pPr>
            <a:endParaRPr lang="en-GB" sz="2700" smtClean="0">
              <a:latin typeface="Comic Sans MS" pitchFamily="66" charset="0"/>
            </a:endParaRPr>
          </a:p>
          <a:p>
            <a:pPr>
              <a:buFont typeface="Arial" charset="0"/>
              <a:buNone/>
            </a:pPr>
            <a:r>
              <a:rPr lang="en-GB" sz="2700" smtClean="0">
                <a:latin typeface="Comic Sans MS" pitchFamily="66" charset="0"/>
              </a:rPr>
              <a:t>	In their book, </a:t>
            </a:r>
            <a:r>
              <a:rPr lang="en-GB" sz="2700" i="1" smtClean="0">
                <a:latin typeface="Comic Sans MS" pitchFamily="66" charset="0"/>
              </a:rPr>
              <a:t>Loneliness – Human Nature and the Need for Social Connection</a:t>
            </a:r>
            <a:r>
              <a:rPr lang="en-GB" sz="2700" smtClean="0">
                <a:latin typeface="Comic Sans MS" pitchFamily="66" charset="0"/>
              </a:rPr>
              <a:t>, researchers John T. Cacioppo and William Patrick thoroughly address the subject of loneliness. They refer to a study that says that “increased Internet use can increase social isolation as well as depression when it replaces more tangible forms of human contact.”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GB" sz="4800" b="1" u="sng" smtClean="0">
                <a:solidFill>
                  <a:srgbClr val="0070C0"/>
                </a:solidFill>
                <a:latin typeface="Comic Sans MS" pitchFamily="66" charset="0"/>
              </a:rPr>
              <a:t>Questions</a:t>
            </a:r>
          </a:p>
        </p:txBody>
      </p:sp>
      <p:sp>
        <p:nvSpPr>
          <p:cNvPr id="3" name="Content Placeholder 2"/>
          <p:cNvSpPr>
            <a:spLocks noGrp="1"/>
          </p:cNvSpPr>
          <p:nvPr>
            <p:ph idx="1"/>
          </p:nvPr>
        </p:nvSpPr>
        <p:spPr/>
        <p:txBody>
          <a:bodyPr>
            <a:normAutofit/>
          </a:bodyPr>
          <a:lstStyle/>
          <a:p>
            <a:pPr marL="514350" indent="-514350">
              <a:lnSpc>
                <a:spcPct val="80000"/>
              </a:lnSpc>
              <a:buFont typeface="Calibri" pitchFamily="34" charset="0"/>
              <a:buAutoNum type="arabicPeriod"/>
            </a:pPr>
            <a:r>
              <a:rPr lang="en-GB" sz="2700" smtClean="0">
                <a:solidFill>
                  <a:srgbClr val="0070C0"/>
                </a:solidFill>
                <a:latin typeface="Comic Sans MS" pitchFamily="66" charset="0"/>
              </a:rPr>
              <a:t>Identify a fact used by the writer in the first paragraph.</a:t>
            </a:r>
          </a:p>
          <a:p>
            <a:pPr marL="514350" indent="-514350">
              <a:lnSpc>
                <a:spcPct val="80000"/>
              </a:lnSpc>
              <a:buFont typeface="Calibri" pitchFamily="34" charset="0"/>
              <a:buAutoNum type="arabicPeriod"/>
            </a:pPr>
            <a:endParaRPr lang="en-GB" sz="2700" smtClean="0">
              <a:solidFill>
                <a:srgbClr val="0070C0"/>
              </a:solidFill>
              <a:latin typeface="Comic Sans MS" pitchFamily="66" charset="0"/>
            </a:endParaRPr>
          </a:p>
          <a:p>
            <a:pPr marL="514350" indent="-514350">
              <a:lnSpc>
                <a:spcPct val="80000"/>
              </a:lnSpc>
              <a:buFont typeface="Calibri" pitchFamily="34" charset="0"/>
              <a:buAutoNum type="arabicPeriod"/>
            </a:pPr>
            <a:r>
              <a:rPr lang="en-GB" sz="2700" smtClean="0">
                <a:solidFill>
                  <a:srgbClr val="0070C0"/>
                </a:solidFill>
                <a:latin typeface="Comic Sans MS" pitchFamily="66" charset="0"/>
              </a:rPr>
              <a:t>What literary technique is used at the end of the first paragraph. What effect does it create?</a:t>
            </a:r>
          </a:p>
          <a:p>
            <a:pPr marL="514350" indent="-514350">
              <a:lnSpc>
                <a:spcPct val="80000"/>
              </a:lnSpc>
              <a:buFont typeface="Calibri" pitchFamily="34" charset="0"/>
              <a:buAutoNum type="arabicPeriod"/>
            </a:pPr>
            <a:endParaRPr lang="en-GB" sz="2700" smtClean="0">
              <a:solidFill>
                <a:srgbClr val="0070C0"/>
              </a:solidFill>
              <a:latin typeface="Comic Sans MS" pitchFamily="66" charset="0"/>
            </a:endParaRPr>
          </a:p>
          <a:p>
            <a:pPr marL="514350" indent="-514350">
              <a:lnSpc>
                <a:spcPct val="80000"/>
              </a:lnSpc>
              <a:buFont typeface="Calibri" pitchFamily="34" charset="0"/>
              <a:buAutoNum type="arabicPeriod"/>
            </a:pPr>
            <a:r>
              <a:rPr lang="en-GB" sz="2700" smtClean="0">
                <a:solidFill>
                  <a:srgbClr val="0070C0"/>
                </a:solidFill>
                <a:latin typeface="Comic Sans MS" pitchFamily="66" charset="0"/>
              </a:rPr>
              <a:t>In the second paragraph, explain what the writer means when stating, “increased Internet use can increase social isolation”.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2"/>
          <p:cNvSpPr>
            <a:spLocks noGrp="1"/>
          </p:cNvSpPr>
          <p:nvPr>
            <p:ph idx="1"/>
          </p:nvPr>
        </p:nvSpPr>
        <p:spPr>
          <a:xfrm>
            <a:off x="179388" y="188913"/>
            <a:ext cx="8785225" cy="6669087"/>
          </a:xfrm>
        </p:spPr>
        <p:txBody>
          <a:bodyPr/>
          <a:lstStyle/>
          <a:p>
            <a:pPr>
              <a:buFont typeface="Arial" charset="0"/>
              <a:buNone/>
            </a:pPr>
            <a:r>
              <a:rPr lang="en-GB" sz="2700" smtClean="0">
                <a:latin typeface="Comic Sans MS" pitchFamily="66" charset="0"/>
              </a:rPr>
              <a:t>	The hectic pace of life imposed by modern society is hardly conducive to warm human contact. A smile and the affection that can be seen in a person’s eyes cannot generally be conveyed over the phone or through a message on a computer screen. </a:t>
            </a:r>
          </a:p>
          <a:p>
            <a:pPr>
              <a:buFont typeface="Arial" charset="0"/>
              <a:buNone/>
            </a:pPr>
            <a:endParaRPr lang="en-GB" sz="2700" smtClean="0">
              <a:latin typeface="Comic Sans MS" pitchFamily="66" charset="0"/>
            </a:endParaRPr>
          </a:p>
          <a:p>
            <a:pPr>
              <a:buFont typeface="Arial" charset="0"/>
              <a:buNone/>
            </a:pPr>
            <a:r>
              <a:rPr lang="en-GB" sz="2700" smtClean="0">
                <a:latin typeface="Comic Sans MS" pitchFamily="66" charset="0"/>
              </a:rPr>
              <a:t>	The above can be true in the workplace but even more so within the family circle. In many homes, family members come and go without sharing meals or conversations. Adolescent children have their own computer and live virtually isolated from the rest of the family. Ironically, in spite of their electronic communication gadgets, many youngsters feel lonely.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GB" b="1" u="sng" smtClean="0">
                <a:solidFill>
                  <a:srgbClr val="0070C0"/>
                </a:solidFill>
                <a:latin typeface="Comic Sans MS" pitchFamily="66" charset="0"/>
              </a:rPr>
              <a:t>Questions </a:t>
            </a:r>
          </a:p>
        </p:txBody>
      </p:sp>
      <p:sp>
        <p:nvSpPr>
          <p:cNvPr id="17410" name="Content Placeholder 2"/>
          <p:cNvSpPr>
            <a:spLocks noGrp="1"/>
          </p:cNvSpPr>
          <p:nvPr>
            <p:ph idx="1"/>
          </p:nvPr>
        </p:nvSpPr>
        <p:spPr/>
        <p:txBody>
          <a:bodyPr/>
          <a:lstStyle/>
          <a:p>
            <a:pPr marL="514350" indent="-514350">
              <a:buFont typeface="Calibri" pitchFamily="34" charset="0"/>
              <a:buAutoNum type="arabicPeriod"/>
            </a:pPr>
            <a:r>
              <a:rPr lang="en-GB" smtClean="0">
                <a:solidFill>
                  <a:srgbClr val="0070C0"/>
                </a:solidFill>
                <a:latin typeface="Comic Sans MS" pitchFamily="66" charset="0"/>
              </a:rPr>
              <a:t>Find an example of exaggeration used by the writer. What effect does it create?</a:t>
            </a:r>
          </a:p>
          <a:p>
            <a:pPr marL="514350" indent="-514350">
              <a:buFont typeface="Calibri" pitchFamily="34" charset="0"/>
              <a:buAutoNum type="arabicPeriod"/>
            </a:pPr>
            <a:endParaRPr lang="en-GB" smtClean="0">
              <a:solidFill>
                <a:srgbClr val="0070C0"/>
              </a:solidFill>
              <a:latin typeface="Comic Sans MS" pitchFamily="66" charset="0"/>
            </a:endParaRPr>
          </a:p>
          <a:p>
            <a:pPr marL="514350" indent="-514350">
              <a:buFont typeface="Calibri" pitchFamily="34" charset="0"/>
              <a:buAutoNum type="arabicPeriod"/>
            </a:pPr>
            <a:r>
              <a:rPr lang="en-GB" smtClean="0">
                <a:solidFill>
                  <a:srgbClr val="0070C0"/>
                </a:solidFill>
                <a:latin typeface="Comic Sans MS" pitchFamily="66" charset="0"/>
              </a:rPr>
              <a:t>Identify an opinion used by the writer within the article. What effect does the writer create by using this opinion?</a:t>
            </a:r>
          </a:p>
          <a:p>
            <a:pPr marL="514350" indent="-514350">
              <a:buFont typeface="Calibri" pitchFamily="34" charset="0"/>
              <a:buAutoNum type="arabicPeriod"/>
            </a:pPr>
            <a:endParaRPr lang="en-GB" smtClean="0">
              <a:solidFill>
                <a:srgbClr val="0070C0"/>
              </a:solidFill>
              <a:latin typeface="Comic Sans MS" pitchFamily="66" charset="0"/>
            </a:endParaRPr>
          </a:p>
          <a:p>
            <a:pPr marL="514350" indent="-514350">
              <a:buFont typeface="Calibri" pitchFamily="34" charset="0"/>
              <a:buAutoNum type="arabicPeriod"/>
            </a:pPr>
            <a:endParaRPr lang="en-GB" smtClean="0">
              <a:solidFill>
                <a:srgbClr val="0070C0"/>
              </a:solidFill>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2"/>
          <p:cNvSpPr>
            <a:spLocks noGrp="1"/>
          </p:cNvSpPr>
          <p:nvPr>
            <p:ph idx="1"/>
          </p:nvPr>
        </p:nvSpPr>
        <p:spPr>
          <a:xfrm>
            <a:off x="179388" y="188913"/>
            <a:ext cx="8785225" cy="6335712"/>
          </a:xfrm>
        </p:spPr>
        <p:txBody>
          <a:bodyPr/>
          <a:lstStyle/>
          <a:p>
            <a:pPr>
              <a:buFont typeface="Arial" charset="0"/>
              <a:buNone/>
            </a:pPr>
            <a:r>
              <a:rPr lang="en-GB" sz="2600" smtClean="0">
                <a:latin typeface="Comic Sans MS" pitchFamily="66" charset="0"/>
              </a:rPr>
              <a:t>	These days, even the bonds of marriage can be threatened by feelings of loneliness. Lack of communication between marriage partners can bring about a situation in which the two lead parallel lives, moving in lines that seldom meet. A feeling of being alone while living with a marriage mate is one of the most distressing forms of loneliness. </a:t>
            </a:r>
          </a:p>
          <a:p>
            <a:endParaRPr lang="en-GB" sz="2600" smtClean="0">
              <a:latin typeface="Comic Sans MS" pitchFamily="66" charset="0"/>
            </a:endParaRPr>
          </a:p>
          <a:p>
            <a:pPr>
              <a:buFont typeface="Arial" charset="0"/>
              <a:buNone/>
            </a:pPr>
            <a:r>
              <a:rPr lang="en-GB" sz="2600" smtClean="0">
                <a:latin typeface="Comic Sans MS" pitchFamily="66" charset="0"/>
              </a:rPr>
              <a:t>	Single parents in particular may have to contend with feelings of loneliness. The world of mass connection, among many other things, can cut of companionship with their children, causing feelings of aloneness to increase. Also, many single people long to have a companion, but their emotional needs remain unfulfilled.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GB" sz="6000" b="1" u="sng" smtClean="0">
                <a:solidFill>
                  <a:srgbClr val="0070C0"/>
                </a:solidFill>
                <a:latin typeface="Comic Sans MS" pitchFamily="66" charset="0"/>
              </a:rPr>
              <a:t>Question </a:t>
            </a:r>
          </a:p>
        </p:txBody>
      </p:sp>
      <p:sp>
        <p:nvSpPr>
          <p:cNvPr id="19458" name="Content Placeholder 2"/>
          <p:cNvSpPr>
            <a:spLocks noGrp="1"/>
          </p:cNvSpPr>
          <p:nvPr>
            <p:ph idx="1"/>
          </p:nvPr>
        </p:nvSpPr>
        <p:spPr>
          <a:xfrm>
            <a:off x="468313" y="1844675"/>
            <a:ext cx="8229600" cy="4525963"/>
          </a:xfrm>
        </p:spPr>
        <p:txBody>
          <a:bodyPr/>
          <a:lstStyle/>
          <a:p>
            <a:pPr marL="514350" indent="-514350">
              <a:buFont typeface="Calibri" pitchFamily="34" charset="0"/>
              <a:buAutoNum type="arabicPeriod"/>
            </a:pPr>
            <a:r>
              <a:rPr lang="en-GB" smtClean="0">
                <a:solidFill>
                  <a:srgbClr val="0070C0"/>
                </a:solidFill>
                <a:latin typeface="Comic Sans MS" pitchFamily="66" charset="0"/>
              </a:rPr>
              <a:t>Identify an example of where alliteration is used. Why do you think the writer chose to use alliteration? What effect does it create?</a:t>
            </a:r>
          </a:p>
          <a:p>
            <a:pPr marL="514350" indent="-514350">
              <a:buFont typeface="Calibri" pitchFamily="34" charset="0"/>
              <a:buAutoNum type="arabicPeriod"/>
            </a:pPr>
            <a:endParaRPr lang="en-GB" smtClean="0">
              <a:solidFill>
                <a:srgbClr val="0070C0"/>
              </a:solidFill>
              <a:latin typeface="Comic Sans MS" pitchFamily="66" charset="0"/>
            </a:endParaRPr>
          </a:p>
          <a:p>
            <a:pPr marL="514350" indent="-514350">
              <a:buFont typeface="Calibri" pitchFamily="34" charset="0"/>
              <a:buAutoNum type="arabicPeriod"/>
            </a:pPr>
            <a:r>
              <a:rPr lang="en-GB" smtClean="0">
                <a:solidFill>
                  <a:srgbClr val="0070C0"/>
                </a:solidFill>
                <a:latin typeface="Comic Sans MS" pitchFamily="66" charset="0"/>
              </a:rPr>
              <a:t>Give examples of emotive language used by the writer. What effect is created?</a:t>
            </a:r>
          </a:p>
          <a:p>
            <a:pPr marL="514350" indent="-514350">
              <a:buFont typeface="Calibri" pitchFamily="34" charset="0"/>
              <a:buAutoNum type="arabicPeriod"/>
            </a:pPr>
            <a:endParaRPr lang="en-GB" smtClean="0">
              <a:solidFill>
                <a:srgbClr val="0070C0"/>
              </a:solidFill>
              <a:latin typeface="Comic Sans MS" pitchFamily="66" charset="0"/>
            </a:endParaRPr>
          </a:p>
          <a:p>
            <a:pPr marL="514350" indent="-514350">
              <a:buFont typeface="Calibri" pitchFamily="34" charset="0"/>
              <a:buAutoNum type="arabicPeriod"/>
            </a:pPr>
            <a:endParaRPr lang="en-GB" smtClean="0">
              <a:solidFill>
                <a:srgbClr val="0070C0"/>
              </a:solidFill>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Content Placeholder 2"/>
          <p:cNvSpPr>
            <a:spLocks noGrp="1"/>
          </p:cNvSpPr>
          <p:nvPr>
            <p:ph idx="1"/>
          </p:nvPr>
        </p:nvSpPr>
        <p:spPr>
          <a:xfrm>
            <a:off x="468313" y="1052513"/>
            <a:ext cx="8229600" cy="4525962"/>
          </a:xfrm>
        </p:spPr>
        <p:txBody>
          <a:bodyPr/>
          <a:lstStyle/>
          <a:p>
            <a:pPr>
              <a:buFont typeface="Arial" charset="0"/>
              <a:buNone/>
            </a:pPr>
            <a:r>
              <a:rPr lang="en-GB" smtClean="0">
                <a:latin typeface="Comic Sans MS" pitchFamily="66" charset="0"/>
              </a:rPr>
              <a:t>	Loneliness has become a social evil that can contribute to alcoholism, overeating, drug abuse, promiscuous sexual behaviour, and even suicide. It is therefore important to identify the causes of loneliness. Taking this first step can lead to success in coping with the problem.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468313" y="188913"/>
            <a:ext cx="8229600" cy="1143000"/>
          </a:xfrm>
        </p:spPr>
        <p:txBody>
          <a:bodyPr/>
          <a:lstStyle/>
          <a:p>
            <a:r>
              <a:rPr lang="en-GB" sz="6000" b="1" u="sng" smtClean="0">
                <a:solidFill>
                  <a:srgbClr val="0070C0"/>
                </a:solidFill>
                <a:latin typeface="Comic Sans MS" pitchFamily="66" charset="0"/>
              </a:rPr>
              <a:t>Questions </a:t>
            </a:r>
          </a:p>
        </p:txBody>
      </p:sp>
      <p:sp>
        <p:nvSpPr>
          <p:cNvPr id="3" name="Content Placeholder 2"/>
          <p:cNvSpPr>
            <a:spLocks noGrp="1"/>
          </p:cNvSpPr>
          <p:nvPr>
            <p:ph idx="1"/>
          </p:nvPr>
        </p:nvSpPr>
        <p:spPr>
          <a:xfrm>
            <a:off x="457200" y="1484313"/>
            <a:ext cx="8229600" cy="4641850"/>
          </a:xfrm>
        </p:spPr>
        <p:txBody>
          <a:bodyPr rtlCol="0">
            <a:normAutofit fontScale="77500" lnSpcReduction="20000"/>
          </a:bodyPr>
          <a:lstStyle/>
          <a:p>
            <a:pPr marL="514350" indent="-514350" fontAlgn="auto">
              <a:spcAft>
                <a:spcPts val="0"/>
              </a:spcAft>
              <a:buFont typeface="+mj-lt"/>
              <a:buAutoNum type="arabicPeriod"/>
              <a:defRPr/>
            </a:pPr>
            <a:r>
              <a:rPr lang="en-GB" dirty="0" smtClean="0">
                <a:solidFill>
                  <a:srgbClr val="0070C0"/>
                </a:solidFill>
                <a:latin typeface="Comic Sans MS" pitchFamily="66" charset="0"/>
              </a:rPr>
              <a:t>Identify the metaphor used by the writer. What effect does it create?</a:t>
            </a:r>
          </a:p>
          <a:p>
            <a:pPr marL="514350" indent="-514350" fontAlgn="auto">
              <a:spcAft>
                <a:spcPts val="0"/>
              </a:spcAft>
              <a:buFont typeface="+mj-lt"/>
              <a:buAutoNum type="arabicPeriod"/>
              <a:defRPr/>
            </a:pPr>
            <a:endParaRPr lang="en-GB" dirty="0">
              <a:solidFill>
                <a:srgbClr val="0070C0"/>
              </a:solidFill>
              <a:latin typeface="Comic Sans MS" pitchFamily="66" charset="0"/>
            </a:endParaRPr>
          </a:p>
          <a:p>
            <a:pPr marL="514350" indent="-514350" fontAlgn="auto">
              <a:spcAft>
                <a:spcPts val="0"/>
              </a:spcAft>
              <a:buFont typeface="+mj-lt"/>
              <a:buAutoNum type="arabicPeriod"/>
              <a:defRPr/>
            </a:pPr>
            <a:r>
              <a:rPr lang="en-GB" dirty="0" smtClean="0">
                <a:solidFill>
                  <a:srgbClr val="0070C0"/>
                </a:solidFill>
                <a:latin typeface="Comic Sans MS" pitchFamily="66" charset="0"/>
              </a:rPr>
              <a:t>The writer lists all the consequences of loneliness, why do you think the writer uses this method of listing?</a:t>
            </a:r>
          </a:p>
          <a:p>
            <a:pPr marL="514350" indent="-514350" fontAlgn="auto">
              <a:spcAft>
                <a:spcPts val="0"/>
              </a:spcAft>
              <a:buFont typeface="+mj-lt"/>
              <a:buAutoNum type="arabicPeriod"/>
              <a:defRPr/>
            </a:pPr>
            <a:endParaRPr lang="en-GB" dirty="0">
              <a:solidFill>
                <a:srgbClr val="0070C0"/>
              </a:solidFill>
              <a:latin typeface="Comic Sans MS" pitchFamily="66" charset="0"/>
            </a:endParaRPr>
          </a:p>
          <a:p>
            <a:pPr marL="514350" indent="-514350" fontAlgn="auto">
              <a:spcAft>
                <a:spcPts val="0"/>
              </a:spcAft>
              <a:buFont typeface="+mj-lt"/>
              <a:buAutoNum type="arabicPeriod"/>
              <a:defRPr/>
            </a:pPr>
            <a:r>
              <a:rPr lang="en-GB" dirty="0" smtClean="0">
                <a:solidFill>
                  <a:srgbClr val="0070C0"/>
                </a:solidFill>
                <a:latin typeface="Comic Sans MS" pitchFamily="66" charset="0"/>
              </a:rPr>
              <a:t>What impression do you gain of the writer’s views about the various means of mass communication. Give reasons and examples in your answer. </a:t>
            </a:r>
          </a:p>
          <a:p>
            <a:pPr marL="514350" indent="-514350" fontAlgn="auto">
              <a:spcAft>
                <a:spcPts val="0"/>
              </a:spcAft>
              <a:buFont typeface="+mj-lt"/>
              <a:buAutoNum type="arabicPeriod"/>
              <a:defRPr/>
            </a:pPr>
            <a:endParaRPr lang="en-GB" dirty="0">
              <a:solidFill>
                <a:srgbClr val="0070C0"/>
              </a:solidFill>
              <a:latin typeface="Comic Sans MS" pitchFamily="66" charset="0"/>
            </a:endParaRPr>
          </a:p>
          <a:p>
            <a:pPr marL="514350" indent="-514350" fontAlgn="auto">
              <a:spcAft>
                <a:spcPts val="0"/>
              </a:spcAft>
              <a:buFont typeface="+mj-lt"/>
              <a:buAutoNum type="arabicPeriod"/>
              <a:defRPr/>
            </a:pPr>
            <a:r>
              <a:rPr lang="en-GB" dirty="0" smtClean="0">
                <a:solidFill>
                  <a:srgbClr val="0070C0"/>
                </a:solidFill>
                <a:latin typeface="Comic Sans MS" pitchFamily="66" charset="0"/>
              </a:rPr>
              <a:t>Which parts of the writer’s arguments do you agree/disagree with? Explain your answer. </a:t>
            </a:r>
            <a:endParaRPr lang="en-GB" dirty="0">
              <a:solidFill>
                <a:srgbClr val="0070C0"/>
              </a:solidFill>
              <a:latin typeface="Comic Sans MS" pitchFamily="66"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561</Words>
  <Application>Microsoft Office PowerPoint</Application>
  <PresentationFormat>On-screen Show (4:3)</PresentationFormat>
  <Paragraphs>35</Paragraphs>
  <Slides>9</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9</vt:i4>
      </vt:variant>
    </vt:vector>
  </HeadingPairs>
  <TitlesOfParts>
    <vt:vector size="13" baseType="lpstr">
      <vt:lpstr>Calibri</vt:lpstr>
      <vt:lpstr>Arial</vt:lpstr>
      <vt:lpstr>Comic Sans MS</vt:lpstr>
      <vt:lpstr>Office Theme</vt:lpstr>
      <vt:lpstr>Loneliness in a World of Mass Connection </vt:lpstr>
      <vt:lpstr>Slide 2</vt:lpstr>
      <vt:lpstr>Questions</vt:lpstr>
      <vt:lpstr>Slide 4</vt:lpstr>
      <vt:lpstr>Questions </vt:lpstr>
      <vt:lpstr>Slide 6</vt:lpstr>
      <vt:lpstr>Question </vt:lpstr>
      <vt:lpstr>Slide 8</vt:lpstr>
      <vt:lpstr>Questions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Loneliness in a World of Mass Connection </dc:title>
  <dc:creator>Amrita</dc:creator>
  <cp:lastModifiedBy>aahluwalia</cp:lastModifiedBy>
  <cp:revision>2</cp:revision>
  <dcterms:created xsi:type="dcterms:W3CDTF">2011-03-11T18:47:09Z</dcterms:created>
  <dcterms:modified xsi:type="dcterms:W3CDTF">2011-03-17T10:23:43Z</dcterms:modified>
</cp:coreProperties>
</file>